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298" r:id="rId10"/>
    <p:sldId id="262" r:id="rId11"/>
    <p:sldId id="334" r:id="rId12"/>
    <p:sldId id="263" r:id="rId13"/>
    <p:sldId id="299" r:id="rId14"/>
    <p:sldId id="302" r:id="rId15"/>
    <p:sldId id="264" r:id="rId16"/>
    <p:sldId id="266" r:id="rId17"/>
    <p:sldId id="265" r:id="rId18"/>
    <p:sldId id="276"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C96FDB-5CCA-4DA3-8613-9EB5F6BC446D}" type="doc">
      <dgm:prSet loTypeId="urn:microsoft.com/office/officeart/2005/8/layout/chevron1" loCatId="process" qsTypeId="urn:microsoft.com/office/officeart/2005/8/quickstyle/3d3" qsCatId="3D" csTypeId="urn:microsoft.com/office/officeart/2005/8/colors/accent1_2" csCatId="accent1" phldr="0"/>
      <dgm:spPr/>
    </dgm:pt>
    <dgm:pt modelId="{DA2EAF26-988E-4B19-A9A7-42CF4C2333EF}">
      <dgm:prSet phldrT="[Text]" phldr="1"/>
      <dgm:spPr/>
      <dgm:t>
        <a:bodyPr/>
        <a:lstStyle/>
        <a:p>
          <a:endParaRPr lang="en-PH"/>
        </a:p>
      </dgm:t>
    </dgm:pt>
    <dgm:pt modelId="{F08D84B1-78C2-4CD6-ADB5-79F5FFB03600}" type="parTrans" cxnId="{D412DF29-1436-4439-ABE6-A06D2B3E027F}">
      <dgm:prSet/>
      <dgm:spPr/>
      <dgm:t>
        <a:bodyPr/>
        <a:lstStyle/>
        <a:p>
          <a:endParaRPr lang="en-PH"/>
        </a:p>
      </dgm:t>
    </dgm:pt>
    <dgm:pt modelId="{FBB89EBF-58D4-46AB-A51A-004B985061C2}" type="sibTrans" cxnId="{D412DF29-1436-4439-ABE6-A06D2B3E027F}">
      <dgm:prSet/>
      <dgm:spPr/>
      <dgm:t>
        <a:bodyPr/>
        <a:lstStyle/>
        <a:p>
          <a:endParaRPr lang="en-PH"/>
        </a:p>
      </dgm:t>
    </dgm:pt>
    <dgm:pt modelId="{E7B08F4B-15A5-424A-B48E-81262D7B3EA8}">
      <dgm:prSet phldrT="[Text]" phldr="1"/>
      <dgm:spPr/>
      <dgm:t>
        <a:bodyPr/>
        <a:lstStyle/>
        <a:p>
          <a:endParaRPr lang="en-PH"/>
        </a:p>
      </dgm:t>
    </dgm:pt>
    <dgm:pt modelId="{E17365C9-FA95-43B8-8B3D-F510017A3F8D}" type="parTrans" cxnId="{DDBABD23-0638-419B-B178-0020C81CFD3D}">
      <dgm:prSet/>
      <dgm:spPr/>
      <dgm:t>
        <a:bodyPr/>
        <a:lstStyle/>
        <a:p>
          <a:endParaRPr lang="en-PH"/>
        </a:p>
      </dgm:t>
    </dgm:pt>
    <dgm:pt modelId="{7A9A137A-88C5-4C6A-8547-2834C18C0970}" type="sibTrans" cxnId="{DDBABD23-0638-419B-B178-0020C81CFD3D}">
      <dgm:prSet/>
      <dgm:spPr/>
      <dgm:t>
        <a:bodyPr/>
        <a:lstStyle/>
        <a:p>
          <a:endParaRPr lang="en-PH"/>
        </a:p>
      </dgm:t>
    </dgm:pt>
    <dgm:pt modelId="{9DC3BB38-3EC3-483F-B53A-B2B1A8748D3F}">
      <dgm:prSet phldrT="[Text]" phldr="1"/>
      <dgm:spPr/>
      <dgm:t>
        <a:bodyPr/>
        <a:lstStyle/>
        <a:p>
          <a:endParaRPr lang="en-PH"/>
        </a:p>
      </dgm:t>
    </dgm:pt>
    <dgm:pt modelId="{ECD5661F-E8D5-41C7-85BF-18543E2AF833}" type="parTrans" cxnId="{A13AC2C2-7886-4671-86D2-956CC948C9BC}">
      <dgm:prSet/>
      <dgm:spPr/>
      <dgm:t>
        <a:bodyPr/>
        <a:lstStyle/>
        <a:p>
          <a:endParaRPr lang="en-PH"/>
        </a:p>
      </dgm:t>
    </dgm:pt>
    <dgm:pt modelId="{0271A417-10DB-4FAD-B044-25CA6392E741}" type="sibTrans" cxnId="{A13AC2C2-7886-4671-86D2-956CC948C9BC}">
      <dgm:prSet/>
      <dgm:spPr/>
      <dgm:t>
        <a:bodyPr/>
        <a:lstStyle/>
        <a:p>
          <a:endParaRPr lang="en-PH"/>
        </a:p>
      </dgm:t>
    </dgm:pt>
    <dgm:pt modelId="{0441BCA9-A8DB-476C-86BD-702A0A5F78FB}" type="pres">
      <dgm:prSet presAssocID="{E4C96FDB-5CCA-4DA3-8613-9EB5F6BC446D}" presName="Name0" presStyleCnt="0">
        <dgm:presLayoutVars>
          <dgm:dir/>
          <dgm:animLvl val="lvl"/>
          <dgm:resizeHandles val="exact"/>
        </dgm:presLayoutVars>
      </dgm:prSet>
      <dgm:spPr/>
    </dgm:pt>
    <dgm:pt modelId="{FB1552B2-086A-4307-BAB2-0196DA169F3B}" type="pres">
      <dgm:prSet presAssocID="{DA2EAF26-988E-4B19-A9A7-42CF4C2333EF}" presName="parTxOnly" presStyleLbl="node1" presStyleIdx="0" presStyleCnt="3">
        <dgm:presLayoutVars>
          <dgm:chMax val="0"/>
          <dgm:chPref val="0"/>
          <dgm:bulletEnabled val="1"/>
        </dgm:presLayoutVars>
      </dgm:prSet>
      <dgm:spPr/>
    </dgm:pt>
    <dgm:pt modelId="{E9C91995-3318-4B06-95C6-6536C7D2DD1C}" type="pres">
      <dgm:prSet presAssocID="{FBB89EBF-58D4-46AB-A51A-004B985061C2}" presName="parTxOnlySpace" presStyleCnt="0"/>
      <dgm:spPr/>
    </dgm:pt>
    <dgm:pt modelId="{39DA58DA-FC8A-4431-BC72-AA662B92DEFB}" type="pres">
      <dgm:prSet presAssocID="{E7B08F4B-15A5-424A-B48E-81262D7B3EA8}" presName="parTxOnly" presStyleLbl="node1" presStyleIdx="1" presStyleCnt="3">
        <dgm:presLayoutVars>
          <dgm:chMax val="0"/>
          <dgm:chPref val="0"/>
          <dgm:bulletEnabled val="1"/>
        </dgm:presLayoutVars>
      </dgm:prSet>
      <dgm:spPr/>
    </dgm:pt>
    <dgm:pt modelId="{083B7621-605F-4E51-803E-AED8EBD990B3}" type="pres">
      <dgm:prSet presAssocID="{7A9A137A-88C5-4C6A-8547-2834C18C0970}" presName="parTxOnlySpace" presStyleCnt="0"/>
      <dgm:spPr/>
    </dgm:pt>
    <dgm:pt modelId="{7F1B1415-7FF5-4A24-AC46-928F8C22515F}" type="pres">
      <dgm:prSet presAssocID="{9DC3BB38-3EC3-483F-B53A-B2B1A8748D3F}" presName="parTxOnly" presStyleLbl="node1" presStyleIdx="2" presStyleCnt="3">
        <dgm:presLayoutVars>
          <dgm:chMax val="0"/>
          <dgm:chPref val="0"/>
          <dgm:bulletEnabled val="1"/>
        </dgm:presLayoutVars>
      </dgm:prSet>
      <dgm:spPr/>
    </dgm:pt>
  </dgm:ptLst>
  <dgm:cxnLst>
    <dgm:cxn modelId="{0C6D3D1E-37AC-4598-B5F1-BAFB11F8992D}" type="presOf" srcId="{E7B08F4B-15A5-424A-B48E-81262D7B3EA8}" destId="{39DA58DA-FC8A-4431-BC72-AA662B92DEFB}" srcOrd="0" destOrd="0" presId="urn:microsoft.com/office/officeart/2005/8/layout/chevron1"/>
    <dgm:cxn modelId="{DDBABD23-0638-419B-B178-0020C81CFD3D}" srcId="{E4C96FDB-5CCA-4DA3-8613-9EB5F6BC446D}" destId="{E7B08F4B-15A5-424A-B48E-81262D7B3EA8}" srcOrd="1" destOrd="0" parTransId="{E17365C9-FA95-43B8-8B3D-F510017A3F8D}" sibTransId="{7A9A137A-88C5-4C6A-8547-2834C18C0970}"/>
    <dgm:cxn modelId="{D412DF29-1436-4439-ABE6-A06D2B3E027F}" srcId="{E4C96FDB-5CCA-4DA3-8613-9EB5F6BC446D}" destId="{DA2EAF26-988E-4B19-A9A7-42CF4C2333EF}" srcOrd="0" destOrd="0" parTransId="{F08D84B1-78C2-4CD6-ADB5-79F5FFB03600}" sibTransId="{FBB89EBF-58D4-46AB-A51A-004B985061C2}"/>
    <dgm:cxn modelId="{A13AC2C2-7886-4671-86D2-956CC948C9BC}" srcId="{E4C96FDB-5CCA-4DA3-8613-9EB5F6BC446D}" destId="{9DC3BB38-3EC3-483F-B53A-B2B1A8748D3F}" srcOrd="2" destOrd="0" parTransId="{ECD5661F-E8D5-41C7-85BF-18543E2AF833}" sibTransId="{0271A417-10DB-4FAD-B044-25CA6392E741}"/>
    <dgm:cxn modelId="{471DF7C6-8CA9-404B-9628-3616277132B3}" type="presOf" srcId="{E4C96FDB-5CCA-4DA3-8613-9EB5F6BC446D}" destId="{0441BCA9-A8DB-476C-86BD-702A0A5F78FB}" srcOrd="0" destOrd="0" presId="urn:microsoft.com/office/officeart/2005/8/layout/chevron1"/>
    <dgm:cxn modelId="{8935E0E5-CC34-469B-99D8-8A6117656946}" type="presOf" srcId="{9DC3BB38-3EC3-483F-B53A-B2B1A8748D3F}" destId="{7F1B1415-7FF5-4A24-AC46-928F8C22515F}" srcOrd="0" destOrd="0" presId="urn:microsoft.com/office/officeart/2005/8/layout/chevron1"/>
    <dgm:cxn modelId="{64358AF4-0ACF-420C-8439-39228D6B4417}" type="presOf" srcId="{DA2EAF26-988E-4B19-A9A7-42CF4C2333EF}" destId="{FB1552B2-086A-4307-BAB2-0196DA169F3B}" srcOrd="0" destOrd="0" presId="urn:microsoft.com/office/officeart/2005/8/layout/chevron1"/>
    <dgm:cxn modelId="{59E62DB5-3255-4824-B763-393ED1F7B6C6}" type="presParOf" srcId="{0441BCA9-A8DB-476C-86BD-702A0A5F78FB}" destId="{FB1552B2-086A-4307-BAB2-0196DA169F3B}" srcOrd="0" destOrd="0" presId="urn:microsoft.com/office/officeart/2005/8/layout/chevron1"/>
    <dgm:cxn modelId="{2B5CEC87-7E7B-4CEC-8209-FA9C31B5CCBB}" type="presParOf" srcId="{0441BCA9-A8DB-476C-86BD-702A0A5F78FB}" destId="{E9C91995-3318-4B06-95C6-6536C7D2DD1C}" srcOrd="1" destOrd="0" presId="urn:microsoft.com/office/officeart/2005/8/layout/chevron1"/>
    <dgm:cxn modelId="{673CABE2-3047-490D-86B8-EBFD9D8525A4}" type="presParOf" srcId="{0441BCA9-A8DB-476C-86BD-702A0A5F78FB}" destId="{39DA58DA-FC8A-4431-BC72-AA662B92DEFB}" srcOrd="2" destOrd="0" presId="urn:microsoft.com/office/officeart/2005/8/layout/chevron1"/>
    <dgm:cxn modelId="{0FF01569-C53B-41C2-8B03-C4706470C41E}" type="presParOf" srcId="{0441BCA9-A8DB-476C-86BD-702A0A5F78FB}" destId="{083B7621-605F-4E51-803E-AED8EBD990B3}" srcOrd="3" destOrd="0" presId="urn:microsoft.com/office/officeart/2005/8/layout/chevron1"/>
    <dgm:cxn modelId="{5F63395C-C2FD-4F1C-BFFD-D384380BAD7F}" type="presParOf" srcId="{0441BCA9-A8DB-476C-86BD-702A0A5F78FB}" destId="{7F1B1415-7FF5-4A24-AC46-928F8C22515F}"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1552B2-086A-4307-BAB2-0196DA169F3B}">
      <dsp:nvSpPr>
        <dsp:cNvPr id="0" name=""/>
        <dsp:cNvSpPr/>
      </dsp:nvSpPr>
      <dsp:spPr>
        <a:xfrm>
          <a:off x="1863" y="0"/>
          <a:ext cx="2270154" cy="873759"/>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60020" tIns="53340" rIns="53340" bIns="53340" numCol="1" spcCol="1270" anchor="ctr" anchorCtr="0">
          <a:noAutofit/>
        </a:bodyPr>
        <a:lstStyle/>
        <a:p>
          <a:pPr marL="0" lvl="0" indent="0" algn="ctr" defTabSz="1778000">
            <a:lnSpc>
              <a:spcPct val="90000"/>
            </a:lnSpc>
            <a:spcBef>
              <a:spcPct val="0"/>
            </a:spcBef>
            <a:spcAft>
              <a:spcPct val="35000"/>
            </a:spcAft>
            <a:buNone/>
          </a:pPr>
          <a:endParaRPr lang="en-PH" sz="4000" kern="1200"/>
        </a:p>
      </dsp:txBody>
      <dsp:txXfrm>
        <a:off x="438743" y="0"/>
        <a:ext cx="1396395" cy="873759"/>
      </dsp:txXfrm>
    </dsp:sp>
    <dsp:sp modelId="{39DA58DA-FC8A-4431-BC72-AA662B92DEFB}">
      <dsp:nvSpPr>
        <dsp:cNvPr id="0" name=""/>
        <dsp:cNvSpPr/>
      </dsp:nvSpPr>
      <dsp:spPr>
        <a:xfrm>
          <a:off x="2045002" y="0"/>
          <a:ext cx="2270154" cy="873759"/>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60020" tIns="53340" rIns="53340" bIns="53340" numCol="1" spcCol="1270" anchor="ctr" anchorCtr="0">
          <a:noAutofit/>
        </a:bodyPr>
        <a:lstStyle/>
        <a:p>
          <a:pPr marL="0" lvl="0" indent="0" algn="ctr" defTabSz="1778000">
            <a:lnSpc>
              <a:spcPct val="90000"/>
            </a:lnSpc>
            <a:spcBef>
              <a:spcPct val="0"/>
            </a:spcBef>
            <a:spcAft>
              <a:spcPct val="35000"/>
            </a:spcAft>
            <a:buNone/>
          </a:pPr>
          <a:endParaRPr lang="en-PH" sz="4000" kern="1200"/>
        </a:p>
      </dsp:txBody>
      <dsp:txXfrm>
        <a:off x="2481882" y="0"/>
        <a:ext cx="1396395" cy="873759"/>
      </dsp:txXfrm>
    </dsp:sp>
    <dsp:sp modelId="{7F1B1415-7FF5-4A24-AC46-928F8C22515F}">
      <dsp:nvSpPr>
        <dsp:cNvPr id="0" name=""/>
        <dsp:cNvSpPr/>
      </dsp:nvSpPr>
      <dsp:spPr>
        <a:xfrm>
          <a:off x="4088141" y="0"/>
          <a:ext cx="2270154" cy="873759"/>
        </a:xfrm>
        <a:prstGeom prst="chevron">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60020" tIns="53340" rIns="53340" bIns="53340" numCol="1" spcCol="1270" anchor="ctr" anchorCtr="0">
          <a:noAutofit/>
        </a:bodyPr>
        <a:lstStyle/>
        <a:p>
          <a:pPr marL="0" lvl="0" indent="0" algn="ctr" defTabSz="1778000">
            <a:lnSpc>
              <a:spcPct val="90000"/>
            </a:lnSpc>
            <a:spcBef>
              <a:spcPct val="0"/>
            </a:spcBef>
            <a:spcAft>
              <a:spcPct val="35000"/>
            </a:spcAft>
            <a:buNone/>
          </a:pPr>
          <a:endParaRPr lang="en-PH" sz="4000" kern="1200"/>
        </a:p>
      </dsp:txBody>
      <dsp:txXfrm>
        <a:off x="4525021" y="0"/>
        <a:ext cx="1396395" cy="873759"/>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2/9/2026</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2/9/2026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CE80C-6A06-355A-ABC4-250AF5D693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C823F3-E198-26CE-284B-740FFDF7C99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5F982D-2676-7309-0FFF-71BA91A5BF33}"/>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383C1E46-599A-A37C-CC10-7F123D3DADAE}"/>
              </a:ext>
            </a:extLst>
          </p:cNvPr>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629544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2/9/2026</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4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hemeOverride" Target="../theme/themeOverride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John Heinrich Manipol</a:t>
            </a:r>
          </a:p>
          <a:p>
            <a:r>
              <a:rPr lang="en-US" dirty="0">
                <a:solidFill>
                  <a:schemeClr val="bg2"/>
                </a:solidFill>
                <a:latin typeface="Abadi" panose="020B0604020104020204" pitchFamily="34" charset="0"/>
                <a:ea typeface="SF Pro" pitchFamily="2" charset="0"/>
                <a:cs typeface="SF Pro" pitchFamily="2" charset="0"/>
              </a:rPr>
              <a:t>February 1, 2026</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892901"/>
            <a:ext cx="10938457" cy="375646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PH" b="1" dirty="0"/>
              <a:t>Methodologies</a:t>
            </a:r>
          </a:p>
          <a:p>
            <a:r>
              <a:rPr lang="en-PH" sz="2500" dirty="0">
                <a:solidFill>
                  <a:schemeClr val="tx1"/>
                </a:solidFill>
              </a:rPr>
              <a:t>Data Collection: IBM coursework datasets; SpaceX static figures</a:t>
            </a:r>
          </a:p>
          <a:p>
            <a:r>
              <a:rPr lang="en-PH" sz="2500" dirty="0">
                <a:solidFill>
                  <a:schemeClr val="tx1"/>
                </a:solidFill>
              </a:rPr>
              <a:t>Analysis: Machine learning models, SQL queries, and visualization to identify trends</a:t>
            </a:r>
          </a:p>
          <a:p>
            <a:r>
              <a:rPr lang="en-PH" sz="2500" dirty="0">
                <a:solidFill>
                  <a:schemeClr val="tx1"/>
                </a:solidFill>
              </a:rPr>
              <a:t>Validation: Train/test split with accuracy scoring to confirm model performance</a:t>
            </a:r>
          </a:p>
          <a:p>
            <a:r>
              <a:rPr lang="en-PH" sz="2500" dirty="0">
                <a:solidFill>
                  <a:schemeClr val="tx1"/>
                </a:solidFill>
              </a:rPr>
              <a:t>Implementation: Decision Tree model applied to launch data, achieving 87.5% accuracy in predicting launch success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0B8513F4-43CB-D2E9-0D91-48A523D728F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A9F254C-B961-57FC-0FA1-7E33D242775A}"/>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F4CCC219-57CD-0B0E-1FEC-5EA1710D7B9F}"/>
              </a:ext>
            </a:extLst>
          </p:cNvPr>
          <p:cNvSpPr txBox="1">
            <a:spLocks/>
          </p:cNvSpPr>
          <p:nvPr/>
        </p:nvSpPr>
        <p:spPr>
          <a:xfrm>
            <a:off x="958903" y="1913221"/>
            <a:ext cx="10938457" cy="3756468"/>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PH" b="1" dirty="0"/>
              <a:t>Results</a:t>
            </a:r>
          </a:p>
          <a:p>
            <a:r>
              <a:rPr lang="en-PH" sz="2500" dirty="0">
                <a:solidFill>
                  <a:schemeClr val="tx1"/>
                </a:solidFill>
              </a:rPr>
              <a:t>Forecast Reliability: Model performance indicates a strong ability to predict launch success</a:t>
            </a:r>
          </a:p>
          <a:p>
            <a:r>
              <a:rPr lang="en-PH" sz="2500" dirty="0">
                <a:solidFill>
                  <a:schemeClr val="tx1"/>
                </a:solidFill>
              </a:rPr>
              <a:t>Main Finding: Historical launch patterns align with model predictions consistently that can be leveraged for forecasting</a:t>
            </a:r>
          </a:p>
          <a:p>
            <a:r>
              <a:rPr lang="en-PH" sz="2500" dirty="0">
                <a:solidFill>
                  <a:schemeClr val="tx1"/>
                </a:solidFill>
              </a:rPr>
              <a:t>Strategic Benefit: Provides confidence in launch readiness decisions and supports risk and resource management strategies.</a:t>
            </a:r>
          </a:p>
          <a:p>
            <a:r>
              <a:rPr lang="en-US" sz="2500" dirty="0">
                <a:solidFill>
                  <a:schemeClr val="tx1"/>
                </a:solidFill>
              </a:rPr>
              <a:t>Recommendation: Adopt the result as a decision-support resource, refining with new data and applying it to planning activities such as risk management, readiness checks, etc.</a:t>
            </a:r>
            <a:endParaRPr lang="en-PH" b="1" dirty="0">
              <a:solidFill>
                <a:schemeClr val="tx1"/>
              </a:solidFill>
            </a:endParaRPr>
          </a:p>
        </p:txBody>
      </p:sp>
      <p:sp>
        <p:nvSpPr>
          <p:cNvPr id="19" name="Title 1">
            <a:extLst>
              <a:ext uri="{FF2B5EF4-FFF2-40B4-BE49-F238E27FC236}">
                <a16:creationId xmlns:a16="http://schemas.microsoft.com/office/drawing/2014/main" id="{B791DB5E-EF4D-9E1E-E7D5-7884631752D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3133836348"/>
      </p:ext>
    </p:extLst>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464763"/>
            <a:ext cx="10399485" cy="16729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spcBef>
                <a:spcPts val="1400"/>
              </a:spcBef>
              <a:buNone/>
            </a:pPr>
            <a:r>
              <a:rPr lang="en-US" sz="2000" dirty="0">
                <a:solidFill>
                  <a:schemeClr val="accent3">
                    <a:lumMod val="25000"/>
                  </a:schemeClr>
                </a:solidFill>
                <a:latin typeface="Abadi" panose="020B0604020104020204" pitchFamily="34" charset="0"/>
              </a:rPr>
              <a:t>	</a:t>
            </a:r>
            <a:r>
              <a:rPr lang="en-US" sz="2000" dirty="0" err="1">
                <a:solidFill>
                  <a:schemeClr val="accent3">
                    <a:lumMod val="25000"/>
                  </a:schemeClr>
                </a:solidFill>
                <a:latin typeface="Abadi" panose="020B0604020104020204" pitchFamily="34" charset="0"/>
              </a:rPr>
              <a:t>SpaceY</a:t>
            </a:r>
            <a:r>
              <a:rPr lang="en-US" sz="2000" dirty="0">
                <a:solidFill>
                  <a:schemeClr val="accent3">
                    <a:lumMod val="25000"/>
                  </a:schemeClr>
                </a:solidFill>
                <a:latin typeface="Abadi" panose="020B0604020104020204" pitchFamily="34" charset="0"/>
              </a:rPr>
              <a:t>, a new aerospace company founded to compete with SpaceX, seeks to understand the operational strategies of its rival. SpaceX, led by billionaire industrialist Allon Musk, has pioneered the reuse of rocket first stages, significantly reduced launch costs and increasing competitiveness. To gain insights into this practice, </a:t>
            </a:r>
            <a:r>
              <a:rPr lang="en-US" sz="2000" dirty="0" err="1">
                <a:solidFill>
                  <a:schemeClr val="accent3">
                    <a:lumMod val="25000"/>
                  </a:schemeClr>
                </a:solidFill>
                <a:latin typeface="Abadi" panose="020B0604020104020204" pitchFamily="34" charset="0"/>
              </a:rPr>
              <a:t>SpaceY</a:t>
            </a:r>
            <a:r>
              <a:rPr lang="en-US" sz="2000" dirty="0">
                <a:solidFill>
                  <a:schemeClr val="accent3">
                    <a:lumMod val="25000"/>
                  </a:schemeClr>
                </a:solidFill>
                <a:latin typeface="Abadi" panose="020B0604020104020204" pitchFamily="34" charset="0"/>
              </a:rPr>
              <a:t> commissioned an analysis(Me!) using publicly available SpaceX launch data.</a:t>
            </a:r>
          </a:p>
        </p:txBody>
      </p:sp>
      <p:sp>
        <p:nvSpPr>
          <p:cNvPr id="3" name="TextBox 2">
            <a:extLst>
              <a:ext uri="{FF2B5EF4-FFF2-40B4-BE49-F238E27FC236}">
                <a16:creationId xmlns:a16="http://schemas.microsoft.com/office/drawing/2014/main" id="{6210237C-19CC-530D-C7D4-458E2E63F14E}"/>
              </a:ext>
            </a:extLst>
          </p:cNvPr>
          <p:cNvSpPr txBox="1"/>
          <p:nvPr/>
        </p:nvSpPr>
        <p:spPr>
          <a:xfrm>
            <a:off x="1433081" y="3223938"/>
            <a:ext cx="10189782" cy="1336776"/>
          </a:xfrm>
          <a:prstGeom prst="rect">
            <a:avLst/>
          </a:prstGeom>
          <a:noFill/>
        </p:spPr>
        <p:txBody>
          <a:bodyPr wrap="square">
            <a:spAutoFit/>
          </a:bodyPr>
          <a:lstStyle/>
          <a:p>
            <a:pPr>
              <a:lnSpc>
                <a:spcPct val="115000"/>
              </a:lnSpc>
              <a:spcAft>
                <a:spcPts val="800"/>
              </a:spcAft>
              <a:buNone/>
            </a:pPr>
            <a:r>
              <a:rPr lang="en-PH" sz="2000" dirty="0">
                <a:solidFill>
                  <a:schemeClr val="accent3">
                    <a:lumMod val="25000"/>
                  </a:schemeClr>
                </a:solidFill>
                <a:latin typeface="Abadi" panose="020B0604020104020204" pitchFamily="34" charset="0"/>
              </a:rPr>
              <a:t>Instead of relying on rocket science simulations, the goal of this project is to:</a:t>
            </a:r>
          </a:p>
          <a:p>
            <a:pPr marL="342900" lvl="0" indent="-342900">
              <a:lnSpc>
                <a:spcPct val="115000"/>
              </a:lnSpc>
              <a:spcAft>
                <a:spcPts val="800"/>
              </a:spcAft>
              <a:buSzPts val="1000"/>
              <a:buFont typeface="Symbol" panose="05050102010706020507" pitchFamily="18" charset="2"/>
              <a:buChar char=""/>
              <a:tabLst>
                <a:tab pos="457200" algn="l"/>
              </a:tabLst>
            </a:pPr>
            <a:r>
              <a:rPr lang="en-PH" sz="2000" dirty="0">
                <a:solidFill>
                  <a:schemeClr val="accent3">
                    <a:lumMod val="25000"/>
                  </a:schemeClr>
                </a:solidFill>
                <a:latin typeface="Abadi" panose="020B0604020104020204" pitchFamily="34" charset="0"/>
              </a:rPr>
              <a:t>Predict whether SpaceX will successfully reuse the first stage of its rockets.</a:t>
            </a:r>
          </a:p>
          <a:p>
            <a:pPr marL="342900" lvl="0" indent="-342900">
              <a:lnSpc>
                <a:spcPct val="115000"/>
              </a:lnSpc>
              <a:spcAft>
                <a:spcPts val="800"/>
              </a:spcAft>
              <a:buSzPts val="1000"/>
              <a:buFont typeface="Symbol" panose="05050102010706020507" pitchFamily="18" charset="2"/>
              <a:buChar char=""/>
              <a:tabLst>
                <a:tab pos="457200" algn="l"/>
              </a:tabLst>
            </a:pPr>
            <a:r>
              <a:rPr lang="en-PH" sz="2000" dirty="0">
                <a:solidFill>
                  <a:schemeClr val="accent3">
                    <a:lumMod val="25000"/>
                  </a:schemeClr>
                </a:solidFill>
                <a:latin typeface="Abadi" panose="020B0604020104020204" pitchFamily="34" charset="0"/>
              </a:rPr>
              <a:t>Assess the reliability of machine learning models in forecasting launch outcomes.</a:t>
            </a:r>
          </a:p>
        </p:txBody>
      </p:sp>
      <p:sp>
        <p:nvSpPr>
          <p:cNvPr id="7" name="TextBox 6">
            <a:extLst>
              <a:ext uri="{FF2B5EF4-FFF2-40B4-BE49-F238E27FC236}">
                <a16:creationId xmlns:a16="http://schemas.microsoft.com/office/drawing/2014/main" id="{E9E403E7-793B-A884-B02E-BC3DBA7541FC}"/>
              </a:ext>
            </a:extLst>
          </p:cNvPr>
          <p:cNvSpPr txBox="1"/>
          <p:nvPr/>
        </p:nvSpPr>
        <p:spPr>
          <a:xfrm>
            <a:off x="1063548" y="4827441"/>
            <a:ext cx="10189782" cy="1131592"/>
          </a:xfrm>
          <a:prstGeom prst="rect">
            <a:avLst/>
          </a:prstGeom>
          <a:noFill/>
        </p:spPr>
        <p:txBody>
          <a:bodyPr wrap="square">
            <a:spAutoFit/>
          </a:bodyPr>
          <a:lstStyle/>
          <a:p>
            <a:pPr>
              <a:lnSpc>
                <a:spcPct val="115000"/>
              </a:lnSpc>
              <a:spcAft>
                <a:spcPts val="800"/>
              </a:spcAft>
              <a:buNone/>
            </a:pPr>
            <a:r>
              <a:rPr lang="en-US" sz="2000" dirty="0">
                <a:solidFill>
                  <a:schemeClr val="accent3">
                    <a:lumMod val="25000"/>
                  </a:schemeClr>
                </a:solidFill>
                <a:latin typeface="Abadi" panose="020B0604020104020204" pitchFamily="34" charset="0"/>
              </a:rPr>
              <a:t>The key question isn’t whether rockets can be reused, it’s whether we can reliably predict when reuse is possible. Accurate forecasting allows </a:t>
            </a:r>
            <a:r>
              <a:rPr lang="en-US" sz="2000" dirty="0" err="1">
                <a:solidFill>
                  <a:schemeClr val="accent3">
                    <a:lumMod val="25000"/>
                  </a:schemeClr>
                </a:solidFill>
                <a:latin typeface="Abadi" panose="020B0604020104020204" pitchFamily="34" charset="0"/>
              </a:rPr>
              <a:t>SpaceY</a:t>
            </a:r>
            <a:r>
              <a:rPr lang="en-US" sz="2000" dirty="0">
                <a:solidFill>
                  <a:schemeClr val="accent3">
                    <a:lumMod val="25000"/>
                  </a:schemeClr>
                </a:solidFill>
                <a:latin typeface="Abadi" panose="020B0604020104020204" pitchFamily="34" charset="0"/>
              </a:rPr>
              <a:t> to anticipate costs, plan missions, and compete effectively.</a:t>
            </a:r>
            <a:endParaRPr lang="en-PH" sz="20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49116"/>
            <a:ext cx="10104817" cy="5443570"/>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b="1" dirty="0"/>
              <a:t>Executive Summary</a:t>
            </a:r>
          </a:p>
          <a:p>
            <a:pPr lvl="0"/>
            <a:r>
              <a:rPr lang="en-PH" dirty="0">
                <a:solidFill>
                  <a:schemeClr val="tx1"/>
                </a:solidFill>
              </a:rPr>
              <a:t>ETL (Extract, Transform, and Load)</a:t>
            </a:r>
          </a:p>
          <a:p>
            <a:pPr lvl="1">
              <a:buFont typeface="Courier New" panose="02070309020205020404" pitchFamily="49" charset="0"/>
              <a:buChar char="o"/>
            </a:pPr>
            <a:r>
              <a:rPr lang="en-PH" dirty="0">
                <a:solidFill>
                  <a:schemeClr val="tx1"/>
                </a:solidFill>
              </a:rPr>
              <a:t>Data collection through static datasets from IBM coursework, and web scraping SpaceX API data for additional launch details</a:t>
            </a:r>
          </a:p>
          <a:p>
            <a:pPr lvl="1">
              <a:buFont typeface="Courier New" panose="02070309020205020404" pitchFamily="49" charset="0"/>
              <a:buChar char="o"/>
            </a:pPr>
            <a:r>
              <a:rPr lang="en-PH" dirty="0">
                <a:solidFill>
                  <a:schemeClr val="tx1"/>
                </a:solidFill>
              </a:rPr>
              <a:t>Cleaned missing values, standardized categorical variables, and selected relevant features.</a:t>
            </a:r>
          </a:p>
          <a:p>
            <a:pPr lvl="1">
              <a:buFont typeface="Courier New" panose="02070309020205020404" pitchFamily="49" charset="0"/>
              <a:buChar char="o"/>
            </a:pPr>
            <a:r>
              <a:rPr lang="en-PH" dirty="0">
                <a:solidFill>
                  <a:schemeClr val="tx1"/>
                </a:solidFill>
              </a:rPr>
              <a:t>Integrated the prepared data into SQL queries, interactive dashboards with Python, and machine learning pipelines.</a:t>
            </a:r>
          </a:p>
          <a:p>
            <a:pPr lvl="0"/>
            <a:r>
              <a:rPr lang="en-PH" dirty="0">
                <a:solidFill>
                  <a:schemeClr val="tx1"/>
                </a:solidFill>
              </a:rPr>
              <a:t>Exploratory Data Analysis:</a:t>
            </a:r>
          </a:p>
          <a:p>
            <a:pPr lvl="1">
              <a:buFont typeface="Courier New" panose="02070309020205020404" pitchFamily="49" charset="0"/>
              <a:buChar char="o"/>
            </a:pPr>
            <a:r>
              <a:rPr lang="en-PH" dirty="0">
                <a:solidFill>
                  <a:schemeClr val="tx1"/>
                </a:solidFill>
              </a:rPr>
              <a:t>Filtered and aggregated launch data to identify reuse patterns using SQL queries.</a:t>
            </a:r>
          </a:p>
          <a:p>
            <a:pPr lvl="1">
              <a:buFont typeface="Courier New" panose="02070309020205020404" pitchFamily="49" charset="0"/>
              <a:buChar char="o"/>
            </a:pPr>
            <a:r>
              <a:rPr lang="en-PH" dirty="0">
                <a:solidFill>
                  <a:schemeClr val="tx1"/>
                </a:solidFill>
              </a:rPr>
              <a:t>Visual Analysis:</a:t>
            </a:r>
          </a:p>
          <a:p>
            <a:pPr lvl="2">
              <a:buFont typeface="Wingdings" panose="05000000000000000000" pitchFamily="2" charset="2"/>
              <a:buChar char="Ø"/>
            </a:pPr>
            <a:r>
              <a:rPr lang="en-PH" dirty="0">
                <a:solidFill>
                  <a:schemeClr val="tx1"/>
                </a:solidFill>
              </a:rPr>
              <a:t>Interactive dashboards using </a:t>
            </a:r>
            <a:r>
              <a:rPr lang="en-PH" dirty="0" err="1">
                <a:solidFill>
                  <a:schemeClr val="tx1"/>
                </a:solidFill>
              </a:rPr>
              <a:t>Plotly</a:t>
            </a:r>
            <a:r>
              <a:rPr lang="en-PH" dirty="0">
                <a:solidFill>
                  <a:schemeClr val="tx1"/>
                </a:solidFill>
              </a:rPr>
              <a:t> and Seaborn for payload vs. mass class, and orbit success rates.</a:t>
            </a:r>
          </a:p>
          <a:p>
            <a:pPr lvl="2">
              <a:buFont typeface="Wingdings" panose="05000000000000000000" pitchFamily="2" charset="2"/>
              <a:buChar char="Ø"/>
            </a:pPr>
            <a:r>
              <a:rPr lang="en-PH" dirty="0">
                <a:solidFill>
                  <a:schemeClr val="tx1"/>
                </a:solidFill>
              </a:rPr>
              <a:t>Mapped a geographical analysis using Folium by launch site and success rates.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a:extLst>
            <a:ext uri="{FF2B5EF4-FFF2-40B4-BE49-F238E27FC236}">
              <a16:creationId xmlns:a16="http://schemas.microsoft.com/office/drawing/2014/main" id="{563EA52B-9951-1671-BB09-0DF6B225D3AB}"/>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18F4DC0-60E1-8D89-6A28-81822D39FB5B}"/>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F6B94805-CB4B-8392-B8B9-EDF9D8F3D73E}"/>
              </a:ext>
            </a:extLst>
          </p:cNvPr>
          <p:cNvSpPr txBox="1">
            <a:spLocks/>
          </p:cNvSpPr>
          <p:nvPr/>
        </p:nvSpPr>
        <p:spPr>
          <a:xfrm>
            <a:off x="770011" y="1349116"/>
            <a:ext cx="10104817" cy="544357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b="1" dirty="0"/>
              <a:t>Executive Summary</a:t>
            </a:r>
          </a:p>
          <a:p>
            <a:pPr lvl="0"/>
            <a:r>
              <a:rPr lang="en-PH" dirty="0">
                <a:solidFill>
                  <a:schemeClr val="tx1"/>
                </a:solidFill>
              </a:rPr>
              <a:t>Model Building and Validation:</a:t>
            </a:r>
          </a:p>
          <a:p>
            <a:pPr lvl="1">
              <a:buFont typeface="Courier New" panose="02070309020205020404" pitchFamily="49" charset="0"/>
              <a:buChar char="o"/>
            </a:pPr>
            <a:r>
              <a:rPr lang="en-PH" dirty="0">
                <a:solidFill>
                  <a:schemeClr val="tx1"/>
                </a:solidFill>
              </a:rPr>
              <a:t>Implemented Support Vector Machine, Logistic Regression, Decision Tree, and K-Nearest Neighbor machine learning </a:t>
            </a:r>
            <a:r>
              <a:rPr lang="en-PH" dirty="0" err="1">
                <a:solidFill>
                  <a:schemeClr val="tx1"/>
                </a:solidFill>
              </a:rPr>
              <a:t>moels</a:t>
            </a:r>
            <a:r>
              <a:rPr lang="en-PH" dirty="0">
                <a:solidFill>
                  <a:schemeClr val="tx1"/>
                </a:solidFill>
              </a:rPr>
              <a:t>.</a:t>
            </a:r>
          </a:p>
          <a:p>
            <a:pPr lvl="1">
              <a:buFont typeface="Courier New" panose="02070309020205020404" pitchFamily="49" charset="0"/>
              <a:buChar char="o"/>
            </a:pPr>
            <a:r>
              <a:rPr lang="en-PH" dirty="0">
                <a:solidFill>
                  <a:schemeClr val="tx1"/>
                </a:solidFill>
              </a:rPr>
              <a:t>Applied </a:t>
            </a:r>
            <a:r>
              <a:rPr lang="en-PH" dirty="0" err="1">
                <a:solidFill>
                  <a:schemeClr val="tx1"/>
                </a:solidFill>
              </a:rPr>
              <a:t>GridseachCV</a:t>
            </a:r>
            <a:r>
              <a:rPr lang="en-PH" dirty="0">
                <a:solidFill>
                  <a:schemeClr val="tx1"/>
                </a:solidFill>
              </a:rPr>
              <a:t> to tune hyperparameters to ensure the result wouldn’t just be a fluke.</a:t>
            </a:r>
          </a:p>
          <a:p>
            <a:pPr lvl="1">
              <a:buFont typeface="Courier New" panose="02070309020205020404" pitchFamily="49" charset="0"/>
              <a:buChar char="o"/>
            </a:pPr>
            <a:r>
              <a:rPr lang="en-PH" dirty="0">
                <a:solidFill>
                  <a:schemeClr val="tx1"/>
                </a:solidFill>
              </a:rPr>
              <a:t>Evaluated models using training and test data accuracies.</a:t>
            </a:r>
          </a:p>
          <a:p>
            <a:pPr>
              <a:lnSpc>
                <a:spcPct val="100000"/>
              </a:lnSpc>
              <a:spcBef>
                <a:spcPts val="1400"/>
              </a:spcBef>
              <a:buFont typeface="Courier New" panose="02070309020205020404" pitchFamily="49" charset="0"/>
              <a:buChar char="o"/>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E9C4C92C-43CB-B49F-E779-0741FFDACF0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2511734709"/>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3" name="Diagram 2">
            <a:extLst>
              <a:ext uri="{FF2B5EF4-FFF2-40B4-BE49-F238E27FC236}">
                <a16:creationId xmlns:a16="http://schemas.microsoft.com/office/drawing/2014/main" id="{DBB02BEE-AE8B-6551-AB6A-20FFBBD13D57}"/>
              </a:ext>
            </a:extLst>
          </p:cNvPr>
          <p:cNvGraphicFramePr/>
          <p:nvPr>
            <p:extLst>
              <p:ext uri="{D42A27DB-BD31-4B8C-83A1-F6EECF244321}">
                <p14:modId xmlns:p14="http://schemas.microsoft.com/office/powerpoint/2010/main" val="4207721642"/>
              </p:ext>
            </p:extLst>
          </p:nvPr>
        </p:nvGraphicFramePr>
        <p:xfrm>
          <a:off x="2032000" y="3566161"/>
          <a:ext cx="6360160" cy="8737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742</TotalTime>
  <Words>1704</Words>
  <Application>Microsoft Office PowerPoint</Application>
  <PresentationFormat>Widescreen</PresentationFormat>
  <Paragraphs>256</Paragraphs>
  <Slides>49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Courier New</vt:lpstr>
      <vt:lpstr>IBM Plex Mono SemiBold</vt:lpstr>
      <vt:lpstr>Symbol</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Heinrich Manipol</cp:lastModifiedBy>
  <cp:revision>203</cp:revision>
  <dcterms:created xsi:type="dcterms:W3CDTF">2021-04-29T18:58:34Z</dcterms:created>
  <dcterms:modified xsi:type="dcterms:W3CDTF">2026-02-09T03:16:37Z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